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9" r:id="rId3"/>
    <p:sldId id="260" r:id="rId4"/>
    <p:sldId id="261" r:id="rId5"/>
    <p:sldId id="263" r:id="rId6"/>
    <p:sldId id="262" r:id="rId7"/>
    <p:sldId id="264" r:id="rId8"/>
    <p:sldId id="258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80" autoAdjust="0"/>
    <p:restoredTop sz="86835" autoAdjust="0"/>
  </p:normalViewPr>
  <p:slideViewPr>
    <p:cSldViewPr snapToGrid="0" showGuides="1">
      <p:cViewPr varScale="1">
        <p:scale>
          <a:sx n="99" d="100"/>
          <a:sy n="99" d="100"/>
        </p:scale>
        <p:origin x="1016" y="18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17132-047A-4C30-97AD-7733762F554B}" type="datetimeFigureOut">
              <a:rPr lang="it-IT" smtClean="0"/>
              <a:t>24/07/25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6B536-9FA3-4940-8C9D-ED9264FA1E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2644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DE886-1573-40AC-9E09-050F9AC625A5}" type="datetimeFigureOut">
              <a:rPr lang="it-IT" smtClean="0"/>
              <a:t>24/07/25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491ED-56D3-4375-977F-FA3F9F1C0D1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156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4491ED-56D3-4375-977F-FA3F9F1C0D1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265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383B4F46-4564-BD98-9A70-890134ABAB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A0004"/>
          </a:solidFill>
          <a:ln>
            <a:noFill/>
          </a:ln>
        </p:spPr>
        <p:txBody>
          <a:bodyPr wrap="none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pic>
        <p:nvPicPr>
          <p:cNvPr id="8" name="Immagine 6">
            <a:extLst>
              <a:ext uri="{FF2B5EF4-FFF2-40B4-BE49-F238E27FC236}">
                <a16:creationId xmlns:a16="http://schemas.microsoft.com/office/drawing/2014/main" id="{38BF697F-4C3F-B44D-F6C6-3D1E0DC6197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01098" y="2269067"/>
            <a:ext cx="5189805" cy="2319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562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383B4F46-4564-BD98-9A70-890134ABAB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A0004"/>
          </a:solidFill>
          <a:ln>
            <a:noFill/>
          </a:ln>
        </p:spPr>
        <p:txBody>
          <a:bodyPr wrap="none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it-IT" altLang="it-IT" sz="2400" dirty="0">
                <a:solidFill>
                  <a:schemeClr val="bg1"/>
                </a:solidFill>
              </a:rPr>
              <a:t>  </a:t>
            </a:r>
          </a:p>
        </p:txBody>
      </p:sp>
      <p:pic>
        <p:nvPicPr>
          <p:cNvPr id="4" name="Immagine 6">
            <a:extLst>
              <a:ext uri="{FF2B5EF4-FFF2-40B4-BE49-F238E27FC236}">
                <a16:creationId xmlns:a16="http://schemas.microsoft.com/office/drawing/2014/main" id="{7A2A5C85-D8F9-95C2-D93A-D6AAA8D0129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41397" y="1159933"/>
            <a:ext cx="4709206" cy="210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DE965153-D1B8-47F9-ECA7-A02B37578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593" y="3285951"/>
            <a:ext cx="9096815" cy="12903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6" name="Segnaposto testo 13">
            <a:extLst>
              <a:ext uri="{FF2B5EF4-FFF2-40B4-BE49-F238E27FC236}">
                <a16:creationId xmlns:a16="http://schemas.microsoft.com/office/drawing/2014/main" id="{1D13A2E7-1F45-2252-AAE6-76F193D9D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5526" y="4741032"/>
            <a:ext cx="6320949" cy="7580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069349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B4D642F2-5021-578D-0B5A-F0C9826C560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-1" y="0"/>
            <a:ext cx="12192001" cy="1138767"/>
          </a:xfrm>
          <a:prstGeom prst="rect">
            <a:avLst/>
          </a:prstGeom>
          <a:solidFill>
            <a:srgbClr val="AA0004"/>
          </a:solidFill>
          <a:ln w="9525">
            <a:noFill/>
            <a:miter lim="800000"/>
            <a:headEnd/>
            <a:tailEnd/>
          </a:ln>
        </p:spPr>
        <p:txBody>
          <a:bodyPr wrap="none" lIns="72000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3A4080AB-402D-FB91-8F6E-E1F4FB36C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000" y="1153221"/>
            <a:ext cx="11736000" cy="1188000"/>
          </a:xfrm>
        </p:spPr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0" hasCustomPrompt="1"/>
          </p:nvPr>
        </p:nvSpPr>
        <p:spPr>
          <a:xfrm>
            <a:off x="6179127" y="2592996"/>
            <a:ext cx="5663346" cy="3859558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it-IT" dirty="0"/>
              <a:t>Inserire testo</a:t>
            </a:r>
          </a:p>
        </p:txBody>
      </p:sp>
      <p:sp>
        <p:nvSpPr>
          <p:cNvPr id="11" name="Segnaposto contenuto 2"/>
          <p:cNvSpPr>
            <a:spLocks noGrp="1"/>
          </p:cNvSpPr>
          <p:nvPr>
            <p:ph sz="quarter" idx="11" hasCustomPrompt="1"/>
          </p:nvPr>
        </p:nvSpPr>
        <p:spPr>
          <a:xfrm>
            <a:off x="1215640" y="2592996"/>
            <a:ext cx="3781233" cy="179427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it-IT" dirty="0"/>
              <a:t>Inserire testo</a:t>
            </a:r>
          </a:p>
        </p:txBody>
      </p:sp>
      <p:sp>
        <p:nvSpPr>
          <p:cNvPr id="12" name="Segnaposto contenuto 2"/>
          <p:cNvSpPr>
            <a:spLocks noGrp="1"/>
          </p:cNvSpPr>
          <p:nvPr>
            <p:ph sz="quarter" idx="12" hasCustomPrompt="1"/>
          </p:nvPr>
        </p:nvSpPr>
        <p:spPr>
          <a:xfrm>
            <a:off x="1215640" y="4777396"/>
            <a:ext cx="3781234" cy="179427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it-IT" dirty="0"/>
              <a:t>Inserire testo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1A703DA-C362-E452-CF6A-3D365299A2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6000" y="147563"/>
            <a:ext cx="1885998" cy="84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808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D22D7F59-AF5F-1C8B-F3F8-75523E392AC8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A0004"/>
          </a:solidFill>
          <a:ln>
            <a:noFill/>
          </a:ln>
        </p:spPr>
        <p:txBody>
          <a:bodyPr wrap="none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it-IT" altLang="it-IT" sz="2400" dirty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E98A6E1-DC11-C213-C49B-4CE1A884E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93031"/>
            <a:ext cx="9144000" cy="1664769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6C5EF09-4C5E-B147-BEF8-8B66FFFEA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85265"/>
            <a:ext cx="9144000" cy="50074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774B46-543F-F0B0-1410-BF1E7177D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800F70D6-0EEB-48B5-B03E-48E409845EC4}" type="datetimeFigureOut">
              <a:rPr lang="it-IT" smtClean="0"/>
              <a:pPr/>
              <a:t>24/07/25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1F3B55-F3E2-1A2D-7FD6-BEC64BEDF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3C2C70-ACDC-D114-6B42-27BE4C259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2853EDDF-5A9A-47DE-A5A9-DE053ED61E9B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22F9F7A3-C7B5-7FB8-5E19-EA87F9DE473E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41397" y="1159933"/>
            <a:ext cx="4709206" cy="210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178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434A56-224E-D866-A28F-911AF1B32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2815B5-BA9F-4BC1-142B-FB146E555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24/07/25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639FF7-9837-5485-22E6-98359CE27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BA95AF-CF08-9540-8958-30ECAA24D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69AA96A-F1EB-22CF-FD43-D1C548D97D85}"/>
              </a:ext>
            </a:extLst>
          </p:cNvPr>
          <p:cNvSpPr/>
          <p:nvPr userDrawn="1"/>
        </p:nvSpPr>
        <p:spPr bwMode="auto">
          <a:xfrm>
            <a:off x="-1" y="0"/>
            <a:ext cx="12192001" cy="1138767"/>
          </a:xfrm>
          <a:prstGeom prst="rect">
            <a:avLst/>
          </a:prstGeom>
          <a:solidFill>
            <a:srgbClr val="AA0004"/>
          </a:solidFill>
          <a:ln w="9525">
            <a:noFill/>
            <a:miter lim="800000"/>
            <a:headEnd/>
            <a:tailEnd/>
          </a:ln>
        </p:spPr>
        <p:txBody>
          <a:bodyPr wrap="none" lIns="72000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58C9883-E2C0-DB39-CA30-2874E8F3F3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6000" y="147563"/>
            <a:ext cx="1885998" cy="843049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842635D8-CCDF-6D38-8F13-A179A41E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6513" y="156634"/>
            <a:ext cx="8517287" cy="84305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cxnSp>
        <p:nvCxnSpPr>
          <p:cNvPr id="10" name="Connettore 1 9">
            <a:extLst>
              <a:ext uri="{FF2B5EF4-FFF2-40B4-BE49-F238E27FC236}">
                <a16:creationId xmlns:a16="http://schemas.microsoft.com/office/drawing/2014/main" id="{96F6DF25-3A56-39E9-EB62-029EDAC4CEA5}"/>
              </a:ext>
            </a:extLst>
          </p:cNvPr>
          <p:cNvCxnSpPr/>
          <p:nvPr userDrawn="1"/>
        </p:nvCxnSpPr>
        <p:spPr>
          <a:xfrm>
            <a:off x="2590801" y="156635"/>
            <a:ext cx="0" cy="84304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60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C4DAC7-51DC-0512-D3C5-636DA9B671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C77EFD-F6AD-7E4A-2466-734F7D9F8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F64D86-9423-4050-EABD-82F754AC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24/07/25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F5BF3C-0092-1DEB-DF7D-873B0ECF5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891FFC-8CE4-A06C-6922-845EBB33D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00E04B3-898D-D1CD-D3A3-324C350AAC32}"/>
              </a:ext>
            </a:extLst>
          </p:cNvPr>
          <p:cNvSpPr/>
          <p:nvPr userDrawn="1"/>
        </p:nvSpPr>
        <p:spPr bwMode="auto">
          <a:xfrm>
            <a:off x="-1" y="0"/>
            <a:ext cx="12192001" cy="1138767"/>
          </a:xfrm>
          <a:prstGeom prst="rect">
            <a:avLst/>
          </a:prstGeom>
          <a:solidFill>
            <a:srgbClr val="AA0004"/>
          </a:solidFill>
          <a:ln w="9525">
            <a:noFill/>
            <a:miter lim="800000"/>
            <a:headEnd/>
            <a:tailEnd/>
          </a:ln>
        </p:spPr>
        <p:txBody>
          <a:bodyPr wrap="none" lIns="72000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323888A1-665E-5964-C155-09C22EE16D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6000" y="147563"/>
            <a:ext cx="1885998" cy="843049"/>
          </a:xfrm>
          <a:prstGeom prst="rect">
            <a:avLst/>
          </a:prstGeom>
        </p:spPr>
      </p:pic>
      <p:sp>
        <p:nvSpPr>
          <p:cNvPr id="10" name="Titolo 1">
            <a:extLst>
              <a:ext uri="{FF2B5EF4-FFF2-40B4-BE49-F238E27FC236}">
                <a16:creationId xmlns:a16="http://schemas.microsoft.com/office/drawing/2014/main" id="{969DF9EB-AB88-3763-49CD-CBA3EF7FF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6513" y="156634"/>
            <a:ext cx="8517287" cy="84305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cxnSp>
        <p:nvCxnSpPr>
          <p:cNvPr id="11" name="Connettore 1 10">
            <a:extLst>
              <a:ext uri="{FF2B5EF4-FFF2-40B4-BE49-F238E27FC236}">
                <a16:creationId xmlns:a16="http://schemas.microsoft.com/office/drawing/2014/main" id="{AC688085-488F-81EC-73ED-49A31D97C957}"/>
              </a:ext>
            </a:extLst>
          </p:cNvPr>
          <p:cNvCxnSpPr/>
          <p:nvPr userDrawn="1"/>
        </p:nvCxnSpPr>
        <p:spPr>
          <a:xfrm>
            <a:off x="2590801" y="156635"/>
            <a:ext cx="0" cy="84304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70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A3DAC0-0839-47EF-03C6-93B46E1AE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8AAB33E-3013-3EE2-4E41-A18D1471D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A8BE1D0-E709-E1B6-7882-A7C1F3F84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067025A-7024-FF82-2CD9-A169C692DB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294965E-60D1-02D6-7D5B-78FA5B51B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24/07/25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285446E-D0C3-EB44-D741-898EA10E6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6CEDB29-873E-5535-846B-35B3DC357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DA19A0B-B8D7-4595-0B9B-DCEB4405B2A4}"/>
              </a:ext>
            </a:extLst>
          </p:cNvPr>
          <p:cNvSpPr/>
          <p:nvPr userDrawn="1"/>
        </p:nvSpPr>
        <p:spPr bwMode="auto">
          <a:xfrm>
            <a:off x="-1" y="0"/>
            <a:ext cx="12192001" cy="1138767"/>
          </a:xfrm>
          <a:prstGeom prst="rect">
            <a:avLst/>
          </a:prstGeom>
          <a:solidFill>
            <a:srgbClr val="AA0004"/>
          </a:solidFill>
          <a:ln w="9525">
            <a:noFill/>
            <a:miter lim="800000"/>
            <a:headEnd/>
            <a:tailEnd/>
          </a:ln>
        </p:spPr>
        <p:txBody>
          <a:bodyPr wrap="none" lIns="72000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268F35D4-2E21-5AD1-B0FA-4E71DDBF74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6000" y="147563"/>
            <a:ext cx="1885998" cy="843049"/>
          </a:xfrm>
          <a:prstGeom prst="rect">
            <a:avLst/>
          </a:prstGeom>
        </p:spPr>
      </p:pic>
      <p:sp>
        <p:nvSpPr>
          <p:cNvPr id="12" name="Titolo 1">
            <a:extLst>
              <a:ext uri="{FF2B5EF4-FFF2-40B4-BE49-F238E27FC236}">
                <a16:creationId xmlns:a16="http://schemas.microsoft.com/office/drawing/2014/main" id="{743FA543-C709-2562-4D8F-4FD57C723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6513" y="156634"/>
            <a:ext cx="8517287" cy="84305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425BBC2D-775D-88B5-D3DB-E2C4D1E149F7}"/>
              </a:ext>
            </a:extLst>
          </p:cNvPr>
          <p:cNvCxnSpPr/>
          <p:nvPr userDrawn="1"/>
        </p:nvCxnSpPr>
        <p:spPr>
          <a:xfrm>
            <a:off x="2590801" y="156635"/>
            <a:ext cx="0" cy="84304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894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784C7E1-3A6B-9BF3-9D7E-B84FBB4EA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24/07/25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14B297B-6060-AC1C-692E-69C528C05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C92E7EA-01EC-8DA9-0AD8-097FF79EA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‹N›</a:t>
            </a:fld>
            <a:endParaRPr lang="it-IT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DD4560D-5F15-7EB4-EE7A-85210B9555C6}"/>
              </a:ext>
            </a:extLst>
          </p:cNvPr>
          <p:cNvSpPr/>
          <p:nvPr userDrawn="1"/>
        </p:nvSpPr>
        <p:spPr bwMode="auto">
          <a:xfrm>
            <a:off x="-1" y="0"/>
            <a:ext cx="12192001" cy="1138767"/>
          </a:xfrm>
          <a:prstGeom prst="rect">
            <a:avLst/>
          </a:prstGeom>
          <a:solidFill>
            <a:srgbClr val="AA0004"/>
          </a:solidFill>
          <a:ln w="9525">
            <a:noFill/>
            <a:miter lim="800000"/>
            <a:headEnd/>
            <a:tailEnd/>
          </a:ln>
        </p:spPr>
        <p:txBody>
          <a:bodyPr wrap="none" lIns="72000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06E9D4B-D1EE-F783-6CA3-4AC420E947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6000" y="147563"/>
            <a:ext cx="1885998" cy="843049"/>
          </a:xfrm>
          <a:prstGeom prst="rect">
            <a:avLst/>
          </a:prstGeom>
        </p:spPr>
      </p:pic>
      <p:sp>
        <p:nvSpPr>
          <p:cNvPr id="8" name="Titolo 1">
            <a:extLst>
              <a:ext uri="{FF2B5EF4-FFF2-40B4-BE49-F238E27FC236}">
                <a16:creationId xmlns:a16="http://schemas.microsoft.com/office/drawing/2014/main" id="{E93B1950-A800-2E6E-97E1-00D5042C3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6513" y="156634"/>
            <a:ext cx="8517287" cy="84305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cxnSp>
        <p:nvCxnSpPr>
          <p:cNvPr id="9" name="Connettore 1 8">
            <a:extLst>
              <a:ext uri="{FF2B5EF4-FFF2-40B4-BE49-F238E27FC236}">
                <a16:creationId xmlns:a16="http://schemas.microsoft.com/office/drawing/2014/main" id="{79401F41-9AFF-DF6F-746C-57E009323813}"/>
              </a:ext>
            </a:extLst>
          </p:cNvPr>
          <p:cNvCxnSpPr/>
          <p:nvPr userDrawn="1"/>
        </p:nvCxnSpPr>
        <p:spPr>
          <a:xfrm>
            <a:off x="2590801" y="156635"/>
            <a:ext cx="0" cy="84304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79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6D660FF-A924-B2C4-5D36-2548BC1C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24/07/25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48134CA-4890-3AD2-BFC1-635593B2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959B0E4-734C-4FB1-ABD0-43EBCEE40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6205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814A4C0D-7134-D12A-457B-74B3671970CC}"/>
              </a:ext>
            </a:extLst>
          </p:cNvPr>
          <p:cNvSpPr/>
          <p:nvPr userDrawn="1"/>
        </p:nvSpPr>
        <p:spPr bwMode="auto">
          <a:xfrm>
            <a:off x="0" y="-1"/>
            <a:ext cx="5083630" cy="2623457"/>
          </a:xfrm>
          <a:prstGeom prst="rect">
            <a:avLst/>
          </a:prstGeom>
          <a:solidFill>
            <a:srgbClr val="AA0004"/>
          </a:solidFill>
          <a:ln w="9525">
            <a:noFill/>
            <a:miter lim="800000"/>
            <a:headEnd/>
            <a:tailEnd/>
          </a:ln>
        </p:spPr>
        <p:txBody>
          <a:bodyPr wrap="none" lIns="72000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1AA02DE-EF25-8A34-A17C-9CF1E5385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982436"/>
            <a:ext cx="4127272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EDFA90-A16F-D126-B45F-FA7913A12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07362F2-2D07-BADC-9028-5FF264BBC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30286"/>
            <a:ext cx="3932237" cy="3038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8E7C2D8-244A-8B91-1324-66BF5F72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24/07/25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5F98A4E-3799-1101-A9C0-EA1E537A9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56DED9-3158-0431-69E5-757400DB0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A8D35121-B1D4-52A0-A073-45FD14D81E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6000" y="147563"/>
            <a:ext cx="1885998" cy="843049"/>
          </a:xfrm>
          <a:prstGeom prst="rect">
            <a:avLst/>
          </a:prstGeom>
        </p:spPr>
      </p:pic>
      <p:cxnSp>
        <p:nvCxnSpPr>
          <p:cNvPr id="11" name="Connettore 1 10">
            <a:extLst>
              <a:ext uri="{FF2B5EF4-FFF2-40B4-BE49-F238E27FC236}">
                <a16:creationId xmlns:a16="http://schemas.microsoft.com/office/drawing/2014/main" id="{FC32774A-3247-008A-8328-0DABEDB51A76}"/>
              </a:ext>
            </a:extLst>
          </p:cNvPr>
          <p:cNvCxnSpPr/>
          <p:nvPr userDrawn="1"/>
        </p:nvCxnSpPr>
        <p:spPr>
          <a:xfrm>
            <a:off x="2590801" y="156635"/>
            <a:ext cx="0" cy="84304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23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383B4F46-4564-BD98-9A70-890134ABAB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A0004"/>
          </a:solidFill>
          <a:ln>
            <a:noFill/>
          </a:ln>
        </p:spPr>
        <p:txBody>
          <a:bodyPr wrap="none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pic>
        <p:nvPicPr>
          <p:cNvPr id="8" name="Immagine 6">
            <a:extLst>
              <a:ext uri="{FF2B5EF4-FFF2-40B4-BE49-F238E27FC236}">
                <a16:creationId xmlns:a16="http://schemas.microsoft.com/office/drawing/2014/main" id="{38BF697F-4C3F-B44D-F6C6-3D1E0DC6197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01098" y="2269067"/>
            <a:ext cx="5189805" cy="2319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102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8C73D6B-3B98-0B4D-3839-170A9073C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212E685-16F2-CD57-8F24-94C80A592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0F94EB-D8FF-46BD-0EB1-02B9720A4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F70D6-0EEB-48B5-B03E-48E409845EC4}" type="datetimeFigureOut">
              <a:rPr lang="it-IT" smtClean="0"/>
              <a:t>24/07/25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E05C7A-E8F9-1686-FBF1-6D0625EB7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F7E8887-8F71-A9F3-4692-499C4365B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3EDDF-5A9A-47DE-A5A9-DE053ED61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457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60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0B755A-178B-294C-A4BF-51D43D1E28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Titolo presentazione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8A6D2917-62C0-3486-EDA8-8F95DA97F8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148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63A86FE0-A1AA-05CA-6B2D-98515286B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Section</a:t>
            </a:r>
            <a:r>
              <a:rPr lang="it-IT" dirty="0"/>
              <a:t> </a:t>
            </a:r>
            <a:r>
              <a:rPr lang="it-IT" dirty="0" err="1"/>
              <a:t>lenght</a:t>
            </a:r>
            <a:r>
              <a:rPr lang="it-IT" dirty="0"/>
              <a:t>: 1 slide</a:t>
            </a: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5FA30238-27FC-3C37-A0B4-32C185FAB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21308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E9259BBD-E89C-3CAC-4907-618EAB9C6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Please</a:t>
            </a:r>
            <a:r>
              <a:rPr lang="it-IT" dirty="0"/>
              <a:t> </a:t>
            </a:r>
            <a:r>
              <a:rPr lang="it-IT" dirty="0" err="1"/>
              <a:t>insert</a:t>
            </a:r>
            <a:r>
              <a:rPr lang="it-IT" dirty="0"/>
              <a:t> the </a:t>
            </a:r>
            <a:r>
              <a:rPr lang="it-IT" dirty="0" err="1"/>
              <a:t>research</a:t>
            </a:r>
            <a:r>
              <a:rPr lang="it-IT" dirty="0"/>
              <a:t> plan </a:t>
            </a:r>
            <a:r>
              <a:rPr lang="it-IT" dirty="0" err="1"/>
              <a:t>covering</a:t>
            </a:r>
            <a:r>
              <a:rPr lang="it-IT" dirty="0"/>
              <a:t> the </a:t>
            </a:r>
            <a:r>
              <a:rPr lang="it-IT" dirty="0" err="1"/>
              <a:t>entire</a:t>
            </a:r>
            <a:r>
              <a:rPr lang="it-IT" dirty="0"/>
              <a:t> duration of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three-year</a:t>
            </a:r>
            <a:r>
              <a:rPr lang="it-IT" dirty="0"/>
              <a:t> PhD. </a:t>
            </a:r>
          </a:p>
          <a:p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applicable</a:t>
            </a:r>
            <a:r>
              <a:rPr lang="it-IT" dirty="0"/>
              <a:t>, report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modifications</a:t>
            </a:r>
            <a:r>
              <a:rPr lang="it-IT" dirty="0"/>
              <a:t> to the </a:t>
            </a:r>
            <a:r>
              <a:rPr lang="it-IT" dirty="0" err="1"/>
              <a:t>original</a:t>
            </a:r>
            <a:r>
              <a:rPr lang="it-IT" dirty="0"/>
              <a:t> plan, </a:t>
            </a:r>
            <a:r>
              <a:rPr lang="it-IT" dirty="0" err="1"/>
              <a:t>including</a:t>
            </a:r>
            <a:r>
              <a:rPr lang="it-IT" dirty="0"/>
              <a:t> </a:t>
            </a:r>
            <a:r>
              <a:rPr lang="it-IT" dirty="0" err="1"/>
              <a:t>updated</a:t>
            </a:r>
            <a:r>
              <a:rPr lang="it-IT" dirty="0"/>
              <a:t> milestones, </a:t>
            </a:r>
            <a:r>
              <a:rPr lang="it-IT" dirty="0" err="1"/>
              <a:t>highlighting</a:t>
            </a:r>
            <a:r>
              <a:rPr lang="it-IT" dirty="0"/>
              <a:t> </a:t>
            </a:r>
            <a:r>
              <a:rPr lang="it-IT" dirty="0" err="1"/>
              <a:t>encountered</a:t>
            </a:r>
            <a:r>
              <a:rPr lang="it-IT" dirty="0"/>
              <a:t> </a:t>
            </a:r>
            <a:r>
              <a:rPr lang="it-IT" dirty="0" err="1"/>
              <a:t>issues</a:t>
            </a:r>
            <a:r>
              <a:rPr lang="it-IT" dirty="0"/>
              <a:t> and </a:t>
            </a:r>
            <a:r>
              <a:rPr lang="it-IT" dirty="0" err="1"/>
              <a:t>corresponding</a:t>
            </a:r>
            <a:r>
              <a:rPr lang="it-IT" dirty="0"/>
              <a:t> </a:t>
            </a:r>
            <a:r>
              <a:rPr lang="it-IT" dirty="0" err="1"/>
              <a:t>mitigation</a:t>
            </a:r>
            <a:r>
              <a:rPr lang="it-IT" dirty="0"/>
              <a:t> actions.</a:t>
            </a:r>
          </a:p>
          <a:p>
            <a:r>
              <a:rPr lang="it-IT" dirty="0" err="1"/>
              <a:t>Section</a:t>
            </a:r>
            <a:r>
              <a:rPr lang="it-IT" dirty="0"/>
              <a:t> </a:t>
            </a:r>
            <a:r>
              <a:rPr lang="it-IT" dirty="0" err="1"/>
              <a:t>lenght</a:t>
            </a:r>
            <a:r>
              <a:rPr lang="it-IT" dirty="0"/>
              <a:t>: 1-2 slides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2947149C-09FE-6BCA-5D86-5695ECBEF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Research</a:t>
            </a:r>
            <a:r>
              <a:rPr lang="it-IT" dirty="0"/>
              <a:t> plan </a:t>
            </a:r>
            <a:r>
              <a:rPr lang="it-IT" dirty="0" err="1"/>
              <a:t>covering</a:t>
            </a:r>
            <a:r>
              <a:rPr lang="it-IT" dirty="0"/>
              <a:t> the 3 </a:t>
            </a:r>
            <a:r>
              <a:rPr lang="it-IT" dirty="0" err="1"/>
              <a:t>years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8947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1DDB134B-00FC-5373-6CDB-32FDD91BA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Please</a:t>
            </a:r>
            <a:r>
              <a:rPr lang="it-IT" dirty="0"/>
              <a:t> </a:t>
            </a:r>
            <a:r>
              <a:rPr lang="it-IT" dirty="0" err="1"/>
              <a:t>provide</a:t>
            </a:r>
            <a:r>
              <a:rPr lang="it-IT" dirty="0"/>
              <a:t> a </a:t>
            </a:r>
            <a:r>
              <a:rPr lang="it-IT" dirty="0" err="1"/>
              <a:t>detailed</a:t>
            </a:r>
            <a:r>
              <a:rPr lang="it-IT" dirty="0"/>
              <a:t> </a:t>
            </a:r>
            <a:r>
              <a:rPr lang="it-IT" dirty="0" err="1"/>
              <a:t>research</a:t>
            </a:r>
            <a:r>
              <a:rPr lang="it-IT" dirty="0"/>
              <a:t> plan for the </a:t>
            </a:r>
            <a:r>
              <a:rPr lang="it-IT" dirty="0" err="1"/>
              <a:t>upcoming</a:t>
            </a:r>
            <a:r>
              <a:rPr lang="it-IT" dirty="0"/>
              <a:t> </a:t>
            </a:r>
            <a:r>
              <a:rPr lang="it-IT" dirty="0" err="1"/>
              <a:t>year</a:t>
            </a:r>
            <a:r>
              <a:rPr lang="it-IT" dirty="0"/>
              <a:t>, </a:t>
            </a:r>
            <a:r>
              <a:rPr lang="it-IT" dirty="0" err="1"/>
              <a:t>specifying</a:t>
            </a:r>
            <a:r>
              <a:rPr lang="it-IT" dirty="0"/>
              <a:t> </a:t>
            </a:r>
            <a:r>
              <a:rPr lang="it-IT" dirty="0" err="1"/>
              <a:t>expected</a:t>
            </a:r>
            <a:r>
              <a:rPr lang="it-IT" dirty="0"/>
              <a:t> deliverables, key milestones, and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planned</a:t>
            </a:r>
            <a:r>
              <a:rPr lang="it-IT" dirty="0"/>
              <a:t> </a:t>
            </a:r>
            <a:r>
              <a:rPr lang="it-IT" dirty="0" err="1"/>
              <a:t>mitigation</a:t>
            </a:r>
            <a:r>
              <a:rPr lang="it-IT" dirty="0"/>
              <a:t> actions.</a:t>
            </a:r>
          </a:p>
          <a:p>
            <a:r>
              <a:rPr lang="it-IT" dirty="0" err="1"/>
              <a:t>Section</a:t>
            </a:r>
            <a:r>
              <a:rPr lang="it-IT" dirty="0"/>
              <a:t> </a:t>
            </a:r>
            <a:r>
              <a:rPr lang="it-IT" dirty="0" err="1"/>
              <a:t>lenght</a:t>
            </a:r>
            <a:r>
              <a:rPr lang="it-IT" dirty="0"/>
              <a:t>: 1-2 </a:t>
            </a:r>
            <a:r>
              <a:rPr lang="it-IT" dirty="0" err="1"/>
              <a:t>slided</a:t>
            </a:r>
            <a:endParaRPr lang="it-IT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2DD8E3C2-547D-68A6-A208-CBB69A730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Research</a:t>
            </a:r>
            <a:r>
              <a:rPr lang="it-IT" dirty="0"/>
              <a:t> plan (incoming </a:t>
            </a:r>
            <a:r>
              <a:rPr lang="it-IT" dirty="0" err="1"/>
              <a:t>year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7765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D234FB8A-890A-3F5F-883C-51DEF4334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Please</a:t>
            </a:r>
            <a:r>
              <a:rPr lang="it-IT" dirty="0"/>
              <a:t> </a:t>
            </a:r>
            <a:r>
              <a:rPr lang="it-IT" dirty="0" err="1"/>
              <a:t>provide</a:t>
            </a:r>
            <a:r>
              <a:rPr lang="it-IT" dirty="0"/>
              <a:t> a </a:t>
            </a:r>
            <a:r>
              <a:rPr lang="it-IT" dirty="0" err="1"/>
              <a:t>detailed</a:t>
            </a:r>
            <a:r>
              <a:rPr lang="it-IT" dirty="0"/>
              <a:t> </a:t>
            </a:r>
            <a:r>
              <a:rPr lang="it-IT" dirty="0" err="1"/>
              <a:t>description</a:t>
            </a:r>
            <a:r>
              <a:rPr lang="it-IT" dirty="0"/>
              <a:t> of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research</a:t>
            </a:r>
            <a:r>
              <a:rPr lang="it-IT" dirty="0"/>
              <a:t>, </a:t>
            </a:r>
            <a:r>
              <a:rPr lang="it-IT" dirty="0" err="1"/>
              <a:t>including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Its</a:t>
            </a:r>
            <a:r>
              <a:rPr lang="it-IT" dirty="0"/>
              <a:t> positioning relative to the </a:t>
            </a:r>
            <a:r>
              <a:rPr lang="it-IT" dirty="0" err="1"/>
              <a:t>current</a:t>
            </a:r>
            <a:r>
              <a:rPr lang="it-IT" dirty="0"/>
              <a:t> state of the art</a:t>
            </a:r>
          </a:p>
          <a:p>
            <a:pPr lvl="1"/>
            <a:r>
              <a:rPr lang="it-IT" dirty="0"/>
              <a:t>The </a:t>
            </a:r>
            <a:r>
              <a:rPr lang="it-IT" dirty="0" err="1"/>
              <a:t>methodologies</a:t>
            </a:r>
            <a:r>
              <a:rPr lang="it-IT" dirty="0"/>
              <a:t> </a:t>
            </a:r>
            <a:r>
              <a:rPr lang="it-IT" dirty="0" err="1"/>
              <a:t>employed</a:t>
            </a:r>
            <a:r>
              <a:rPr lang="it-IT" dirty="0"/>
              <a:t> and </a:t>
            </a:r>
            <a:r>
              <a:rPr lang="it-IT" dirty="0" err="1"/>
              <a:t>their</a:t>
            </a:r>
            <a:r>
              <a:rPr lang="it-IT" dirty="0"/>
              <a:t> innovative </a:t>
            </a:r>
            <a:r>
              <a:rPr lang="it-IT" dirty="0" err="1"/>
              <a:t>aspects</a:t>
            </a:r>
            <a:r>
              <a:rPr lang="it-IT" dirty="0"/>
              <a:t> </a:t>
            </a:r>
            <a:r>
              <a:rPr lang="it-IT" dirty="0" err="1"/>
              <a:t>compared</a:t>
            </a:r>
            <a:r>
              <a:rPr lang="it-IT" dirty="0"/>
              <a:t> to the state-of-the-art in the </a:t>
            </a:r>
            <a:r>
              <a:rPr lang="it-IT" dirty="0" err="1"/>
              <a:t>reference</a:t>
            </a:r>
            <a:r>
              <a:rPr lang="it-IT" dirty="0"/>
              <a:t> </a:t>
            </a:r>
            <a:r>
              <a:rPr lang="it-IT" dirty="0" err="1"/>
              <a:t>research</a:t>
            </a:r>
            <a:r>
              <a:rPr lang="it-IT" dirty="0"/>
              <a:t> field</a:t>
            </a:r>
          </a:p>
          <a:p>
            <a:pPr lvl="1"/>
            <a:r>
              <a:rPr lang="it-IT" dirty="0"/>
              <a:t>The </a:t>
            </a:r>
            <a:r>
              <a:rPr lang="it-IT" dirty="0" err="1"/>
              <a:t>main</a:t>
            </a:r>
            <a:r>
              <a:rPr lang="it-IT" dirty="0"/>
              <a:t> </a:t>
            </a:r>
            <a:r>
              <a:rPr lang="it-IT" dirty="0" err="1"/>
              <a:t>results</a:t>
            </a:r>
            <a:r>
              <a:rPr lang="it-IT" dirty="0"/>
              <a:t> </a:t>
            </a:r>
            <a:r>
              <a:rPr lang="it-IT" dirty="0" err="1"/>
              <a:t>obtained</a:t>
            </a:r>
            <a:endParaRPr lang="it-IT" dirty="0"/>
          </a:p>
          <a:p>
            <a:r>
              <a:rPr lang="it-IT" dirty="0" err="1"/>
              <a:t>Section</a:t>
            </a:r>
            <a:r>
              <a:rPr lang="it-IT" dirty="0"/>
              <a:t> </a:t>
            </a:r>
            <a:r>
              <a:rPr lang="it-IT" dirty="0" err="1"/>
              <a:t>lenght</a:t>
            </a:r>
            <a:r>
              <a:rPr lang="it-IT" dirty="0"/>
              <a:t>: free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966994A6-DE25-0800-1938-2A552D4F9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Research</a:t>
            </a:r>
            <a:r>
              <a:rPr lang="it-IT" dirty="0"/>
              <a:t> </a:t>
            </a:r>
            <a:r>
              <a:rPr lang="it-IT" dirty="0" err="1"/>
              <a:t>description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4461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B8A6B248-489F-E51E-B2D0-B341FD214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list here the main results achieved during the doctorate</a:t>
            </a:r>
          </a:p>
          <a:p>
            <a:pPr lvl="1"/>
            <a:r>
              <a:rPr lang="en-GB" dirty="0"/>
              <a:t>Publications</a:t>
            </a:r>
          </a:p>
          <a:p>
            <a:pPr lvl="1"/>
            <a:r>
              <a:rPr lang="en-GB" dirty="0"/>
              <a:t>Patents</a:t>
            </a:r>
          </a:p>
          <a:p>
            <a:pPr lvl="1"/>
            <a:r>
              <a:rPr lang="en-GB" dirty="0"/>
              <a:t>…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A782E825-A891-6BFE-8D4E-D0270235B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Results</a:t>
            </a:r>
            <a:r>
              <a:rPr lang="it-IT" dirty="0"/>
              <a:t> of the </a:t>
            </a:r>
            <a:r>
              <a:rPr lang="it-IT" dirty="0" err="1"/>
              <a:t>research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1409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E1D36A91-EB14-90B4-BD20-B81016367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describe the planned allocation over the </a:t>
            </a:r>
            <a:r>
              <a:rPr lang="en-GB"/>
              <a:t>three years of </a:t>
            </a:r>
            <a:r>
              <a:rPr lang="en-GB" dirty="0"/>
              <a:t>your personal research budget in this section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D3AEAF7C-626A-0102-F5C2-02FA226D7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Financial planning</a:t>
            </a:r>
          </a:p>
        </p:txBody>
      </p:sp>
    </p:spTree>
    <p:extLst>
      <p:ext uri="{BB962C8B-B14F-4D97-AF65-F5344CB8AC3E}">
        <p14:creationId xmlns:p14="http://schemas.microsoft.com/office/powerpoint/2010/main" val="3542009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8936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175</Words>
  <Application>Microsoft Macintosh PowerPoint</Application>
  <PresentationFormat>Widescreen</PresentationFormat>
  <Paragraphs>24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di Office</vt:lpstr>
      <vt:lpstr>Titolo presentazione</vt:lpstr>
      <vt:lpstr>Agenda</vt:lpstr>
      <vt:lpstr>Research plan covering the 3 years</vt:lpstr>
      <vt:lpstr>Research plan (incoming year)</vt:lpstr>
      <vt:lpstr>Research description</vt:lpstr>
      <vt:lpstr>Results of the research</vt:lpstr>
      <vt:lpstr>Financial planning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Bocchi Giuliano</dc:creator>
  <cp:lastModifiedBy>Andrea Ghiotti</cp:lastModifiedBy>
  <cp:revision>104</cp:revision>
  <dcterms:created xsi:type="dcterms:W3CDTF">2022-07-26T10:43:33Z</dcterms:created>
  <dcterms:modified xsi:type="dcterms:W3CDTF">2025-07-24T13:11:19Z</dcterms:modified>
</cp:coreProperties>
</file>